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ed Hat Display Bold" charset="1" panose="02010803040201060303"/>
      <p:regular r:id="rId14"/>
    </p:embeddedFont>
    <p:embeddedFont>
      <p:font typeface="Inter" charset="1" panose="020B0502030000000004"/>
      <p:regular r:id="rId15"/>
    </p:embeddedFont>
    <p:embeddedFont>
      <p:font typeface="TDTD순고딕 Bold" charset="1" panose="02000803000000000000"/>
      <p:regular r:id="rId16"/>
    </p:embeddedFont>
    <p:embeddedFont>
      <p:font typeface="TDTD순고딕" charset="1" panose="02000603000000000000"/>
      <p:regular r:id="rId17"/>
    </p:embeddedFont>
    <p:embeddedFont>
      <p:font typeface="Inter Medium" charset="1" panose="02000503000000020004"/>
      <p:regular r:id="rId18"/>
    </p:embeddedFont>
    <p:embeddedFont>
      <p:font typeface="Inter Bold" charset="1" panose="020B0802030000000004"/>
      <p:regular r:id="rId19"/>
    </p:embeddedFont>
    <p:embeddedFont>
      <p:font typeface="Red Hat Display" charset="1" panose="020105030402010603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data.mendeley.com/datasets/bdd69gyhv8/1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028099" y="1539161"/>
            <a:ext cx="7719139" cy="771913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96960" y="1539161"/>
            <a:ext cx="7719139" cy="771913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36630" y="6009010"/>
            <a:ext cx="2469284" cy="4409435"/>
          </a:xfrm>
          <a:custGeom>
            <a:avLst/>
            <a:gdLst/>
            <a:ahLst/>
            <a:cxnLst/>
            <a:rect r="r" b="b" t="t" l="l"/>
            <a:pathLst>
              <a:path h="4409435" w="2469284">
                <a:moveTo>
                  <a:pt x="0" y="0"/>
                </a:moveTo>
                <a:lnTo>
                  <a:pt x="2469283" y="0"/>
                </a:lnTo>
                <a:lnTo>
                  <a:pt x="2469283" y="4409435"/>
                </a:lnTo>
                <a:lnTo>
                  <a:pt x="0" y="4409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5082087" y="6009010"/>
            <a:ext cx="2469284" cy="4409435"/>
          </a:xfrm>
          <a:custGeom>
            <a:avLst/>
            <a:gdLst/>
            <a:ahLst/>
            <a:cxnLst/>
            <a:rect r="r" b="b" t="t" l="l"/>
            <a:pathLst>
              <a:path h="4409435" w="2469284">
                <a:moveTo>
                  <a:pt x="2469283" y="0"/>
                </a:moveTo>
                <a:lnTo>
                  <a:pt x="0" y="0"/>
                </a:lnTo>
                <a:lnTo>
                  <a:pt x="0" y="4409435"/>
                </a:lnTo>
                <a:lnTo>
                  <a:pt x="2469283" y="4409435"/>
                </a:lnTo>
                <a:lnTo>
                  <a:pt x="24692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30217" y="1013257"/>
            <a:ext cx="860074" cy="333578"/>
            <a:chOff x="0" y="0"/>
            <a:chExt cx="1146765" cy="44477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44771" cy="444771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16397710" y="1028700"/>
            <a:ext cx="860074" cy="333578"/>
            <a:chOff x="0" y="0"/>
            <a:chExt cx="1146765" cy="444771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444771" cy="444771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sp>
        <p:nvSpPr>
          <p:cNvPr name="TextBox 24" id="24"/>
          <p:cNvSpPr txBox="true"/>
          <p:nvPr/>
        </p:nvSpPr>
        <p:spPr>
          <a:xfrm rot="0">
            <a:off x="3620867" y="3714953"/>
            <a:ext cx="11046265" cy="1950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38"/>
              </a:lnSpc>
              <a:spcBef>
                <a:spcPct val="0"/>
              </a:spcBef>
            </a:pPr>
            <a:r>
              <a:rPr lang="en-US" b="true" sz="11384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기말과제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958875" y="5560272"/>
            <a:ext cx="83702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 spc="1500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제안 발표 PPT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726692" y="8322945"/>
            <a:ext cx="8834615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조원: 유동균, 이은정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68428" y="7193599"/>
            <a:ext cx="4402248" cy="3037502"/>
          </a:xfrm>
          <a:custGeom>
            <a:avLst/>
            <a:gdLst/>
            <a:ahLst/>
            <a:cxnLst/>
            <a:rect r="r" b="b" t="t" l="l"/>
            <a:pathLst>
              <a:path h="3037502" w="4402248">
                <a:moveTo>
                  <a:pt x="0" y="0"/>
                </a:moveTo>
                <a:lnTo>
                  <a:pt x="4402248" y="0"/>
                </a:lnTo>
                <a:lnTo>
                  <a:pt x="4402248" y="3037502"/>
                </a:lnTo>
                <a:lnTo>
                  <a:pt x="0" y="3037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563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96742" y="6800900"/>
            <a:ext cx="2731866" cy="3264730"/>
          </a:xfrm>
          <a:custGeom>
            <a:avLst/>
            <a:gdLst/>
            <a:ahLst/>
            <a:cxnLst/>
            <a:rect r="r" b="b" t="t" l="l"/>
            <a:pathLst>
              <a:path h="3264730" w="2731866">
                <a:moveTo>
                  <a:pt x="0" y="0"/>
                </a:moveTo>
                <a:lnTo>
                  <a:pt x="2731866" y="0"/>
                </a:lnTo>
                <a:lnTo>
                  <a:pt x="2731866" y="3264730"/>
                </a:lnTo>
                <a:lnTo>
                  <a:pt x="0" y="32647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401590" y="1817513"/>
            <a:ext cx="3328302" cy="2770811"/>
          </a:xfrm>
          <a:custGeom>
            <a:avLst/>
            <a:gdLst/>
            <a:ahLst/>
            <a:cxnLst/>
            <a:rect r="r" b="b" t="t" l="l"/>
            <a:pathLst>
              <a:path h="2770811" w="3328302">
                <a:moveTo>
                  <a:pt x="0" y="0"/>
                </a:moveTo>
                <a:lnTo>
                  <a:pt x="3328302" y="0"/>
                </a:lnTo>
                <a:lnTo>
                  <a:pt x="3328302" y="2770811"/>
                </a:lnTo>
                <a:lnTo>
                  <a:pt x="0" y="27708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020431" y="1817513"/>
            <a:ext cx="3306887" cy="2717467"/>
          </a:xfrm>
          <a:custGeom>
            <a:avLst/>
            <a:gdLst/>
            <a:ahLst/>
            <a:cxnLst/>
            <a:rect r="r" b="b" t="t" l="l"/>
            <a:pathLst>
              <a:path h="2717467" w="3306887">
                <a:moveTo>
                  <a:pt x="0" y="0"/>
                </a:moveTo>
                <a:lnTo>
                  <a:pt x="3306887" y="0"/>
                </a:lnTo>
                <a:lnTo>
                  <a:pt x="3306887" y="2717467"/>
                </a:lnTo>
                <a:lnTo>
                  <a:pt x="0" y="27174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5881" t="0" r="-13034" b="-1398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562440" y="4740724"/>
            <a:ext cx="2745710" cy="2452875"/>
          </a:xfrm>
          <a:custGeom>
            <a:avLst/>
            <a:gdLst/>
            <a:ahLst/>
            <a:cxnLst/>
            <a:rect r="r" b="b" t="t" l="l"/>
            <a:pathLst>
              <a:path h="2452875" w="2745710">
                <a:moveTo>
                  <a:pt x="0" y="0"/>
                </a:moveTo>
                <a:lnTo>
                  <a:pt x="2745710" y="0"/>
                </a:lnTo>
                <a:lnTo>
                  <a:pt x="2745710" y="2452875"/>
                </a:lnTo>
                <a:lnTo>
                  <a:pt x="0" y="24528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963" b="-82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97988" y="5606601"/>
            <a:ext cx="9372890" cy="4366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딥러닝 적용에 대한 기대효과</a:t>
            </a: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1. 다양한 환경에서 활용 가능성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=&gt; 가정집, 음식점 등 다양한 장소에 적용 가능해 관리 자동화 가능</a:t>
            </a: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2. 실시간 상태 감지 및 기능  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=&gt; 여러 센서와 더 나아가 IoT와 연동해 실시간 식품의 신선도 감지</a:t>
            </a: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 3. 식품의 유지 최적화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=&gt; 음식 관리 및 위생 관리 향상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1969955"/>
            <a:ext cx="7742760" cy="91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59"/>
              </a:lnSpc>
              <a:spcBef>
                <a:spcPct val="0"/>
              </a:spcBef>
            </a:pPr>
            <a:r>
              <a:rPr lang="en-US" b="true" sz="5399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음식의 신선도 학습 및 분석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7988" y="3155294"/>
            <a:ext cx="7303160" cy="2175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주제의 유용성</a:t>
            </a:r>
          </a:p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-  혼자 살아 음식 관리를 못하는 1인 가구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-  음식의 신선도 판단이 어려운 소비자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    -  음식에 대한 지식이 부족한 비전문가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1412" y="1307535"/>
            <a:ext cx="199627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ROOTEN FOOD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785073" y="1308735"/>
            <a:ext cx="177760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FRESH FOOD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1240" y="4403596"/>
            <a:ext cx="6676660" cy="94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사용할 데이터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51240" y="5519549"/>
            <a:ext cx="6979991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KAGGLE, ROBOFLOW 등에서 rotten food dataset 을 다운로드 받아 사용한다.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각 데이터는 fresh, rotten 2가지의 데이터로 이루어져 있다. 토마토, 감자, 바나나와 같은 야채 데이터와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빵과 같은 음식 데이터로 이루어져 있다.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05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927570" y="1946386"/>
            <a:ext cx="8331730" cy="1761308"/>
            <a:chOff x="0" y="0"/>
            <a:chExt cx="11108974" cy="234841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2819009" y="843457"/>
              <a:ext cx="8289965" cy="1504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40"/>
                </a:lnSpc>
                <a:spcBef>
                  <a:spcPct val="0"/>
                </a:spcBef>
              </a:pPr>
              <a:r>
                <a:rPr lang="en-US" sz="2171">
                  <a:solidFill>
                    <a:srgbClr val="000000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7개의 섹션으로 이루어져 있으며, 토마토, 바나나, 오이와 같이 주로 상하기 쉬운 작물들의 사진을 학습한다. 대략 30,000개의 데이터 셋으로 구성되어 있다.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819009" y="-47625"/>
              <a:ext cx="5745632" cy="532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44"/>
                </a:lnSpc>
                <a:spcBef>
                  <a:spcPct val="0"/>
                </a:spcBef>
              </a:pPr>
              <a:r>
                <a:rPr lang="en-US" b="true" sz="2389">
                  <a:solidFill>
                    <a:srgbClr val="000000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KAGGLE ROTTEN_FOOD</a:t>
              </a:r>
            </a:p>
          </p:txBody>
        </p:sp>
        <p:grpSp>
          <p:nvGrpSpPr>
            <p:cNvPr name="Group 9" id="9"/>
            <p:cNvGrpSpPr/>
            <p:nvPr/>
          </p:nvGrpSpPr>
          <p:grpSpPr>
            <a:xfrm rot="0">
              <a:off x="0" y="0"/>
              <a:ext cx="2190265" cy="2190265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545627" y="826710"/>
              <a:ext cx="1099011" cy="498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2"/>
                </a:lnSpc>
                <a:spcBef>
                  <a:spcPct val="0"/>
                </a:spcBef>
              </a:pPr>
              <a:r>
                <a:rPr lang="en-US" b="true" sz="2280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01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927570" y="3832994"/>
            <a:ext cx="8331730" cy="1761308"/>
            <a:chOff x="0" y="0"/>
            <a:chExt cx="11108974" cy="2348411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2819009" y="843457"/>
              <a:ext cx="8289965" cy="1504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40"/>
                </a:lnSpc>
                <a:spcBef>
                  <a:spcPct val="0"/>
                </a:spcBef>
              </a:pPr>
              <a:r>
                <a:rPr lang="en-US" sz="2171">
                  <a:solidFill>
                    <a:srgbClr val="000000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총 21,870개의 채소 이미지로 구성되어 있으며, 9개의 섹션으로 구분되어 있다. 각 이미지는 기울어지거나 약간 변형된 형태로 포함되어 있다.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819009" y="-47625"/>
              <a:ext cx="5745632" cy="532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44"/>
                </a:lnSpc>
                <a:spcBef>
                  <a:spcPct val="0"/>
                </a:spcBef>
              </a:pPr>
              <a:r>
                <a:rPr lang="en-US" b="true" sz="2389">
                  <a:solidFill>
                    <a:srgbClr val="000000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KAGGLE FOOD FRESHNESS</a:t>
              </a:r>
            </a:p>
          </p:txBody>
        </p:sp>
        <p:grpSp>
          <p:nvGrpSpPr>
            <p:cNvPr name="Group 16" id="16"/>
            <p:cNvGrpSpPr/>
            <p:nvPr/>
          </p:nvGrpSpPr>
          <p:grpSpPr>
            <a:xfrm rot="0">
              <a:off x="0" y="0"/>
              <a:ext cx="2190265" cy="2190265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3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545627" y="826710"/>
              <a:ext cx="1099011" cy="498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2"/>
                </a:lnSpc>
                <a:spcBef>
                  <a:spcPct val="0"/>
                </a:spcBef>
              </a:pPr>
              <a:r>
                <a:rPr lang="en-US" b="true" sz="2280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02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1534003" y="5820929"/>
            <a:ext cx="5725297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b="true" sz="2199" u="sng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  <a:hlinkClick r:id="rId2" tooltip="https://data.mendeley.com/datasets/bdd69gyhv8/1"/>
              </a:rPr>
              <a:t>FRESH AND ROTTEN FRUITS DATASET 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927570" y="5719603"/>
            <a:ext cx="8331730" cy="1761308"/>
            <a:chOff x="0" y="0"/>
            <a:chExt cx="11108974" cy="2348411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2819009" y="843457"/>
              <a:ext cx="8289965" cy="1504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40"/>
                </a:lnSpc>
                <a:spcBef>
                  <a:spcPct val="0"/>
                </a:spcBef>
              </a:pPr>
              <a:r>
                <a:rPr lang="en-US" sz="2171">
                  <a:solidFill>
                    <a:srgbClr val="000000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총 16가지 종류의 과채류에 대한 3,200개의 신선 및 썩은 과일 이미지가 존재하며, 증강 이미지를 합해 총 12,335개의 데이터로 구성되어 있음</a:t>
              </a:r>
            </a:p>
          </p:txBody>
        </p:sp>
        <p:grpSp>
          <p:nvGrpSpPr>
            <p:cNvPr name="Group 23" id="23"/>
            <p:cNvGrpSpPr/>
            <p:nvPr/>
          </p:nvGrpSpPr>
          <p:grpSpPr>
            <a:xfrm rot="0">
              <a:off x="0" y="0"/>
              <a:ext cx="2190265" cy="2190265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545627" y="826710"/>
              <a:ext cx="1099011" cy="498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2"/>
                </a:lnSpc>
                <a:spcBef>
                  <a:spcPct val="0"/>
                </a:spcBef>
              </a:pPr>
              <a:r>
                <a:rPr lang="en-US" b="true" sz="2280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03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927570" y="7745638"/>
            <a:ext cx="8331730" cy="1761308"/>
            <a:chOff x="0" y="0"/>
            <a:chExt cx="11108974" cy="2348411"/>
          </a:xfrm>
        </p:grpSpPr>
        <p:sp>
          <p:nvSpPr>
            <p:cNvPr name="TextBox 28" id="28"/>
            <p:cNvSpPr txBox="true"/>
            <p:nvPr/>
          </p:nvSpPr>
          <p:spPr>
            <a:xfrm rot="0">
              <a:off x="2819009" y="843457"/>
              <a:ext cx="8289965" cy="1504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40"/>
                </a:lnSpc>
                <a:spcBef>
                  <a:spcPct val="0"/>
                </a:spcBef>
              </a:pPr>
              <a:r>
                <a:rPr lang="en-US" sz="2171">
                  <a:solidFill>
                    <a:srgbClr val="000000"/>
                  </a:solidFill>
                  <a:latin typeface="TDTD순고딕"/>
                  <a:ea typeface="TDTD순고딕"/>
                  <a:cs typeface="TDTD순고딕"/>
                  <a:sym typeface="TDTD순고딕"/>
                </a:rPr>
                <a:t>곰팡이가 핀 여러 데이터들의 이미지가 존재함. 빵을 비롯한 여러 음식이 다양한 모습으로 상해 있는 것을 학습할 수 있다.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2819009" y="-47625"/>
              <a:ext cx="6967683" cy="532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44"/>
                </a:lnSpc>
                <a:spcBef>
                  <a:spcPct val="0"/>
                </a:spcBef>
              </a:pPr>
              <a:r>
                <a:rPr lang="en-US" b="true" sz="2389">
                  <a:solidFill>
                    <a:srgbClr val="000000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ROBOFLOW MOLD DETECTION</a:t>
              </a:r>
            </a:p>
          </p:txBody>
        </p:sp>
        <p:grpSp>
          <p:nvGrpSpPr>
            <p:cNvPr name="Group 30" id="30"/>
            <p:cNvGrpSpPr/>
            <p:nvPr/>
          </p:nvGrpSpPr>
          <p:grpSpPr>
            <a:xfrm rot="0">
              <a:off x="0" y="0"/>
              <a:ext cx="2190265" cy="2190265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39"/>
                  </a:lnSpc>
                </a:pPr>
              </a:p>
            </p:txBody>
          </p:sp>
        </p:grpSp>
        <p:sp>
          <p:nvSpPr>
            <p:cNvPr name="TextBox 33" id="33"/>
            <p:cNvSpPr txBox="true"/>
            <p:nvPr/>
          </p:nvSpPr>
          <p:spPr>
            <a:xfrm rot="0">
              <a:off x="545627" y="826710"/>
              <a:ext cx="1099011" cy="498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2"/>
                </a:lnSpc>
                <a:spcBef>
                  <a:spcPct val="0"/>
                </a:spcBef>
              </a:pPr>
              <a:r>
                <a:rPr lang="en-US" b="true" sz="2280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04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28700" y="8924722"/>
            <a:ext cx="860074" cy="333578"/>
            <a:chOff x="0" y="0"/>
            <a:chExt cx="1146765" cy="444771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444771" cy="444771"/>
              <a:chOff x="0" y="0"/>
              <a:chExt cx="812800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39451" y="1957663"/>
            <a:ext cx="5603569" cy="2461228"/>
            <a:chOff x="0" y="0"/>
            <a:chExt cx="7471425" cy="32816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3971222" y="0"/>
              <a:ext cx="3500203" cy="3281637"/>
              <a:chOff x="0" y="0"/>
              <a:chExt cx="608192" cy="5702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08192" cy="570214"/>
              </a:xfrm>
              <a:custGeom>
                <a:avLst/>
                <a:gdLst/>
                <a:ahLst/>
                <a:cxnLst/>
                <a:rect r="r" b="b" t="t" l="l"/>
                <a:pathLst>
                  <a:path h="570214" w="608192">
                    <a:moveTo>
                      <a:pt x="52371" y="0"/>
                    </a:moveTo>
                    <a:lnTo>
                      <a:pt x="555820" y="0"/>
                    </a:lnTo>
                    <a:cubicBezTo>
                      <a:pt x="569710" y="0"/>
                      <a:pt x="583031" y="5518"/>
                      <a:pt x="592852" y="15339"/>
                    </a:cubicBezTo>
                    <a:cubicBezTo>
                      <a:pt x="602674" y="25161"/>
                      <a:pt x="608192" y="38482"/>
                      <a:pt x="608192" y="52371"/>
                    </a:cubicBezTo>
                    <a:lnTo>
                      <a:pt x="608192" y="517842"/>
                    </a:lnTo>
                    <a:cubicBezTo>
                      <a:pt x="608192" y="531732"/>
                      <a:pt x="602674" y="545053"/>
                      <a:pt x="592852" y="554875"/>
                    </a:cubicBezTo>
                    <a:cubicBezTo>
                      <a:pt x="583031" y="564696"/>
                      <a:pt x="569710" y="570214"/>
                      <a:pt x="555820" y="570214"/>
                    </a:cubicBezTo>
                    <a:lnTo>
                      <a:pt x="52371" y="570214"/>
                    </a:lnTo>
                    <a:cubicBezTo>
                      <a:pt x="38482" y="570214"/>
                      <a:pt x="25161" y="564696"/>
                      <a:pt x="15339" y="554875"/>
                    </a:cubicBezTo>
                    <a:cubicBezTo>
                      <a:pt x="5518" y="545053"/>
                      <a:pt x="0" y="531732"/>
                      <a:pt x="0" y="517842"/>
                    </a:cubicBezTo>
                    <a:lnTo>
                      <a:pt x="0" y="52371"/>
                    </a:lnTo>
                    <a:cubicBezTo>
                      <a:pt x="0" y="38482"/>
                      <a:pt x="5518" y="25161"/>
                      <a:pt x="15339" y="15339"/>
                    </a:cubicBezTo>
                    <a:cubicBezTo>
                      <a:pt x="25161" y="5518"/>
                      <a:pt x="38482" y="0"/>
                      <a:pt x="52371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-3330" r="0" b="-3330"/>
                </a:stretch>
              </a:blip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0"/>
              <a:ext cx="3971222" cy="3281637"/>
              <a:chOff x="0" y="0"/>
              <a:chExt cx="969327" cy="801008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969327" cy="801008"/>
              </a:xfrm>
              <a:custGeom>
                <a:avLst/>
                <a:gdLst/>
                <a:ahLst/>
                <a:cxnLst/>
                <a:rect r="r" b="b" t="t" l="l"/>
                <a:pathLst>
                  <a:path h="801008" w="969327">
                    <a:moveTo>
                      <a:pt x="46160" y="0"/>
                    </a:moveTo>
                    <a:lnTo>
                      <a:pt x="923167" y="0"/>
                    </a:lnTo>
                    <a:cubicBezTo>
                      <a:pt x="948661" y="0"/>
                      <a:pt x="969327" y="20666"/>
                      <a:pt x="969327" y="46160"/>
                    </a:cubicBezTo>
                    <a:lnTo>
                      <a:pt x="969327" y="754848"/>
                    </a:lnTo>
                    <a:cubicBezTo>
                      <a:pt x="969327" y="767090"/>
                      <a:pt x="964464" y="778831"/>
                      <a:pt x="955807" y="787488"/>
                    </a:cubicBezTo>
                    <a:cubicBezTo>
                      <a:pt x="947151" y="796145"/>
                      <a:pt x="935410" y="801008"/>
                      <a:pt x="923167" y="801008"/>
                    </a:cubicBezTo>
                    <a:lnTo>
                      <a:pt x="46160" y="801008"/>
                    </a:lnTo>
                    <a:cubicBezTo>
                      <a:pt x="20666" y="801008"/>
                      <a:pt x="0" y="780341"/>
                      <a:pt x="0" y="754848"/>
                    </a:cubicBezTo>
                    <a:lnTo>
                      <a:pt x="0" y="46160"/>
                    </a:lnTo>
                    <a:cubicBezTo>
                      <a:pt x="0" y="20666"/>
                      <a:pt x="20666" y="0"/>
                      <a:pt x="4616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t="-10506" r="0" b="-10506"/>
                </a:stretch>
              </a:blipFill>
            </p:spPr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6136795" y="6035795"/>
            <a:ext cx="11301259" cy="2938327"/>
          </a:xfrm>
          <a:custGeom>
            <a:avLst/>
            <a:gdLst/>
            <a:ahLst/>
            <a:cxnLst/>
            <a:rect r="r" b="b" t="t" l="l"/>
            <a:pathLst>
              <a:path h="2938327" w="11301259">
                <a:moveTo>
                  <a:pt x="0" y="0"/>
                </a:moveTo>
                <a:lnTo>
                  <a:pt x="11301259" y="0"/>
                </a:lnTo>
                <a:lnTo>
                  <a:pt x="11301259" y="2938327"/>
                </a:lnTo>
                <a:lnTo>
                  <a:pt x="0" y="29383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4933241"/>
            <a:ext cx="5470435" cy="4036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23"/>
              </a:lnSpc>
            </a:pPr>
            <a:r>
              <a:rPr lang="en-US" sz="4588" b="true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      ▲ 원본 이미지</a:t>
            </a: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  <a:spcBef>
                <a:spcPct val="0"/>
              </a:spcBef>
            </a:pPr>
            <a:r>
              <a:rPr lang="en-US" b="true" sz="4588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HSV 변환 이미지</a:t>
            </a:r>
            <a:r>
              <a:rPr lang="en-US" sz="4588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▶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30067" y="3742775"/>
            <a:ext cx="9907987" cy="187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08"/>
              </a:lnSpc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다음과 같이 멀쩡한 음식, 그리고 상한 음식을 감지하고, 음식이</a:t>
            </a:r>
          </a:p>
          <a:p>
            <a:pPr algn="just">
              <a:lnSpc>
                <a:spcPts val="3708"/>
              </a:lnSpc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상하기 시작 하는 지점을 감지함. 일반적으로 곰팡이나 균류는</a:t>
            </a:r>
          </a:p>
          <a:p>
            <a:pPr algn="just">
              <a:lnSpc>
                <a:spcPts val="3708"/>
              </a:lnSpc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비정상적인 색을 띄므로, HSV 컬러로 이미지를 변환 후,</a:t>
            </a:r>
          </a:p>
          <a:p>
            <a:pPr algn="just">
              <a:lnSpc>
                <a:spcPts val="3708"/>
              </a:lnSpc>
              <a:spcBef>
                <a:spcPct val="0"/>
              </a:spcBef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곰팡이 마스킹-&gt; 곰팡이 객체를 감지하여 상했는지 여부를 판단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06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39451" y="1957663"/>
            <a:ext cx="5603569" cy="2461228"/>
            <a:chOff x="0" y="0"/>
            <a:chExt cx="7471425" cy="32816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3971222" y="0"/>
              <a:ext cx="3500203" cy="3281637"/>
              <a:chOff x="0" y="0"/>
              <a:chExt cx="608192" cy="57021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08192" cy="570214"/>
              </a:xfrm>
              <a:custGeom>
                <a:avLst/>
                <a:gdLst/>
                <a:ahLst/>
                <a:cxnLst/>
                <a:rect r="r" b="b" t="t" l="l"/>
                <a:pathLst>
                  <a:path h="570214" w="608192">
                    <a:moveTo>
                      <a:pt x="52371" y="0"/>
                    </a:moveTo>
                    <a:lnTo>
                      <a:pt x="555820" y="0"/>
                    </a:lnTo>
                    <a:cubicBezTo>
                      <a:pt x="569710" y="0"/>
                      <a:pt x="583031" y="5518"/>
                      <a:pt x="592852" y="15339"/>
                    </a:cubicBezTo>
                    <a:cubicBezTo>
                      <a:pt x="602674" y="25161"/>
                      <a:pt x="608192" y="38482"/>
                      <a:pt x="608192" y="52371"/>
                    </a:cubicBezTo>
                    <a:lnTo>
                      <a:pt x="608192" y="517842"/>
                    </a:lnTo>
                    <a:cubicBezTo>
                      <a:pt x="608192" y="531732"/>
                      <a:pt x="602674" y="545053"/>
                      <a:pt x="592852" y="554875"/>
                    </a:cubicBezTo>
                    <a:cubicBezTo>
                      <a:pt x="583031" y="564696"/>
                      <a:pt x="569710" y="570214"/>
                      <a:pt x="555820" y="570214"/>
                    </a:cubicBezTo>
                    <a:lnTo>
                      <a:pt x="52371" y="570214"/>
                    </a:lnTo>
                    <a:cubicBezTo>
                      <a:pt x="38482" y="570214"/>
                      <a:pt x="25161" y="564696"/>
                      <a:pt x="15339" y="554875"/>
                    </a:cubicBezTo>
                    <a:cubicBezTo>
                      <a:pt x="5518" y="545053"/>
                      <a:pt x="0" y="531732"/>
                      <a:pt x="0" y="517842"/>
                    </a:cubicBezTo>
                    <a:lnTo>
                      <a:pt x="0" y="52371"/>
                    </a:lnTo>
                    <a:cubicBezTo>
                      <a:pt x="0" y="38482"/>
                      <a:pt x="5518" y="25161"/>
                      <a:pt x="15339" y="15339"/>
                    </a:cubicBezTo>
                    <a:cubicBezTo>
                      <a:pt x="25161" y="5518"/>
                      <a:pt x="38482" y="0"/>
                      <a:pt x="52371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-3330" r="0" b="-3330"/>
                </a:stretch>
              </a:blip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0" y="0"/>
              <a:ext cx="3971222" cy="3281637"/>
              <a:chOff x="0" y="0"/>
              <a:chExt cx="969327" cy="801008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969327" cy="801008"/>
              </a:xfrm>
              <a:custGeom>
                <a:avLst/>
                <a:gdLst/>
                <a:ahLst/>
                <a:cxnLst/>
                <a:rect r="r" b="b" t="t" l="l"/>
                <a:pathLst>
                  <a:path h="801008" w="969327">
                    <a:moveTo>
                      <a:pt x="46160" y="0"/>
                    </a:moveTo>
                    <a:lnTo>
                      <a:pt x="923167" y="0"/>
                    </a:lnTo>
                    <a:cubicBezTo>
                      <a:pt x="948661" y="0"/>
                      <a:pt x="969327" y="20666"/>
                      <a:pt x="969327" y="46160"/>
                    </a:cubicBezTo>
                    <a:lnTo>
                      <a:pt x="969327" y="754848"/>
                    </a:lnTo>
                    <a:cubicBezTo>
                      <a:pt x="969327" y="767090"/>
                      <a:pt x="964464" y="778831"/>
                      <a:pt x="955807" y="787488"/>
                    </a:cubicBezTo>
                    <a:cubicBezTo>
                      <a:pt x="947151" y="796145"/>
                      <a:pt x="935410" y="801008"/>
                      <a:pt x="923167" y="801008"/>
                    </a:cubicBezTo>
                    <a:lnTo>
                      <a:pt x="46160" y="801008"/>
                    </a:lnTo>
                    <a:cubicBezTo>
                      <a:pt x="20666" y="801008"/>
                      <a:pt x="0" y="780341"/>
                      <a:pt x="0" y="754848"/>
                    </a:cubicBezTo>
                    <a:lnTo>
                      <a:pt x="0" y="46160"/>
                    </a:lnTo>
                    <a:cubicBezTo>
                      <a:pt x="0" y="20666"/>
                      <a:pt x="20666" y="0"/>
                      <a:pt x="4616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t="-10506" r="0" b="-10506"/>
                </a:stretch>
              </a:blipFill>
            </p:spPr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7530067" y="6035334"/>
            <a:ext cx="7143206" cy="3714467"/>
          </a:xfrm>
          <a:custGeom>
            <a:avLst/>
            <a:gdLst/>
            <a:ahLst/>
            <a:cxnLst/>
            <a:rect r="r" b="b" t="t" l="l"/>
            <a:pathLst>
              <a:path h="3714467" w="7143206">
                <a:moveTo>
                  <a:pt x="0" y="0"/>
                </a:moveTo>
                <a:lnTo>
                  <a:pt x="7143206" y="0"/>
                </a:lnTo>
                <a:lnTo>
                  <a:pt x="7143206" y="3714467"/>
                </a:lnTo>
                <a:lnTo>
                  <a:pt x="0" y="37144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39451" y="4729195"/>
            <a:ext cx="5470435" cy="4836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23"/>
              </a:lnSpc>
            </a:pPr>
            <a:r>
              <a:rPr lang="en-US" sz="4588" b="true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 ▲ 원본 이미지</a:t>
            </a: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</a:pPr>
          </a:p>
          <a:p>
            <a:pPr algn="l">
              <a:lnSpc>
                <a:spcPts val="6423"/>
              </a:lnSpc>
            </a:pPr>
            <a:r>
              <a:rPr lang="en-US" sz="4588" b="true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HSV</a:t>
            </a:r>
            <a:r>
              <a:rPr lang="en-US" sz="4588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</a:t>
            </a:r>
            <a:r>
              <a:rPr lang="en-US" sz="4588" b="true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필터로 분리한</a:t>
            </a:r>
          </a:p>
          <a:p>
            <a:pPr algn="l">
              <a:lnSpc>
                <a:spcPts val="6423"/>
              </a:lnSpc>
              <a:spcBef>
                <a:spcPct val="0"/>
              </a:spcBef>
            </a:pPr>
            <a:r>
              <a:rPr lang="en-US" b="true" sz="4588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곰팡이 이미지</a:t>
            </a:r>
            <a:r>
              <a:rPr lang="en-US" sz="4588">
                <a:solidFill>
                  <a:srgbClr val="000000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▶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30067" y="3742775"/>
            <a:ext cx="9907987" cy="1405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08"/>
              </a:lnSpc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이후 감지한 MOLD로 곰팡이가 있음과 없음을 CNN으로 학습하여, </a:t>
            </a:r>
          </a:p>
          <a:p>
            <a:pPr algn="just">
              <a:lnSpc>
                <a:spcPts val="3708"/>
              </a:lnSpc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분리할 수 있음.</a:t>
            </a:r>
          </a:p>
          <a:p>
            <a:pPr algn="just">
              <a:lnSpc>
                <a:spcPts val="3708"/>
              </a:lnSpc>
              <a:spcBef>
                <a:spcPct val="0"/>
              </a:spcBef>
            </a:pPr>
            <a:r>
              <a:rPr lang="en-US" sz="2648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따라서 음식이 상하고 있는지 아닌지를 검사할 수 있다.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07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6699943"/>
            <a:ext cx="1512662" cy="151266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3630838"/>
            <a:ext cx="1512662" cy="151266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965142" y="2845595"/>
            <a:ext cx="5418057" cy="5994516"/>
          </a:xfrm>
          <a:custGeom>
            <a:avLst/>
            <a:gdLst/>
            <a:ahLst/>
            <a:cxnLst/>
            <a:rect r="r" b="b" t="t" l="l"/>
            <a:pathLst>
              <a:path h="5994516" w="5418057">
                <a:moveTo>
                  <a:pt x="0" y="0"/>
                </a:moveTo>
                <a:lnTo>
                  <a:pt x="5418058" y="0"/>
                </a:lnTo>
                <a:lnTo>
                  <a:pt x="5418058" y="5994515"/>
                </a:lnTo>
                <a:lnTo>
                  <a:pt x="0" y="59945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36" t="0" r="-241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925438"/>
            <a:ext cx="6132100" cy="920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59"/>
              </a:lnSpc>
              <a:spcBef>
                <a:spcPct val="0"/>
              </a:spcBef>
            </a:pPr>
            <a:r>
              <a:rPr lang="en-US" b="true" sz="5400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실험 및 평가 계획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63530" y="3753480"/>
            <a:ext cx="8579445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모델의 성능 평가는 Accuracy와 Precision을 통해 평가한다. 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음식에 곰팡이와 같은 객체 탐지의 결과를 분석하기 위해 Confusion Matrix 를 도입한다. 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62911" y="6860389"/>
            <a:ext cx="8480064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Baseline 으로 HSV 색 기반 마스킹 결과를 활용한 이진분류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모델을 설정 후 ResNet, VGG와 같은 모델의 전이학습과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비교할 계획이다.</a:t>
            </a:r>
            <a:r>
              <a:rPr lang="en-US" sz="2499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08145" y="6136814"/>
            <a:ext cx="75901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05526" y="4180476"/>
            <a:ext cx="759010" cy="40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05526" y="7249582"/>
            <a:ext cx="759010" cy="405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565019"/>
            <a:ext cx="10417835" cy="3693281"/>
            <a:chOff x="0" y="0"/>
            <a:chExt cx="1256699" cy="4455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6699" cy="445519"/>
            </a:xfrm>
            <a:custGeom>
              <a:avLst/>
              <a:gdLst/>
              <a:ahLst/>
              <a:cxnLst/>
              <a:rect r="r" b="b" t="t" l="l"/>
              <a:pathLst>
                <a:path h="445519" w="1256699">
                  <a:moveTo>
                    <a:pt x="17092" y="0"/>
                  </a:moveTo>
                  <a:lnTo>
                    <a:pt x="1239606" y="0"/>
                  </a:lnTo>
                  <a:cubicBezTo>
                    <a:pt x="1244139" y="0"/>
                    <a:pt x="1248487" y="1801"/>
                    <a:pt x="1251692" y="5006"/>
                  </a:cubicBezTo>
                  <a:cubicBezTo>
                    <a:pt x="1254898" y="8212"/>
                    <a:pt x="1256699" y="12559"/>
                    <a:pt x="1256699" y="17092"/>
                  </a:cubicBezTo>
                  <a:lnTo>
                    <a:pt x="1256699" y="428427"/>
                  </a:lnTo>
                  <a:cubicBezTo>
                    <a:pt x="1256699" y="432960"/>
                    <a:pt x="1254898" y="437307"/>
                    <a:pt x="1251692" y="440513"/>
                  </a:cubicBezTo>
                  <a:cubicBezTo>
                    <a:pt x="1248487" y="443718"/>
                    <a:pt x="1244139" y="445519"/>
                    <a:pt x="1239606" y="445519"/>
                  </a:cubicBezTo>
                  <a:lnTo>
                    <a:pt x="17092" y="445519"/>
                  </a:lnTo>
                  <a:cubicBezTo>
                    <a:pt x="7652" y="445519"/>
                    <a:pt x="0" y="437866"/>
                    <a:pt x="0" y="428427"/>
                  </a:cubicBezTo>
                  <a:lnTo>
                    <a:pt x="0" y="17092"/>
                  </a:lnTo>
                  <a:cubicBezTo>
                    <a:pt x="0" y="12559"/>
                    <a:pt x="1801" y="8212"/>
                    <a:pt x="5006" y="5006"/>
                  </a:cubicBezTo>
                  <a:cubicBezTo>
                    <a:pt x="8212" y="1801"/>
                    <a:pt x="12559" y="0"/>
                    <a:pt x="17092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4025" r="0" b="-4402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739506" y="2087176"/>
            <a:ext cx="5519794" cy="7171124"/>
            <a:chOff x="0" y="0"/>
            <a:chExt cx="1453773" cy="18886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53773" cy="1888691"/>
            </a:xfrm>
            <a:custGeom>
              <a:avLst/>
              <a:gdLst/>
              <a:ahLst/>
              <a:cxnLst/>
              <a:rect r="r" b="b" t="t" l="l"/>
              <a:pathLst>
                <a:path h="1888691" w="1453773">
                  <a:moveTo>
                    <a:pt x="71531" y="0"/>
                  </a:moveTo>
                  <a:lnTo>
                    <a:pt x="1382242" y="0"/>
                  </a:lnTo>
                  <a:cubicBezTo>
                    <a:pt x="1401213" y="0"/>
                    <a:pt x="1419407" y="7536"/>
                    <a:pt x="1432822" y="20951"/>
                  </a:cubicBezTo>
                  <a:cubicBezTo>
                    <a:pt x="1446237" y="34366"/>
                    <a:pt x="1453773" y="52560"/>
                    <a:pt x="1453773" y="71531"/>
                  </a:cubicBezTo>
                  <a:lnTo>
                    <a:pt x="1453773" y="1817160"/>
                  </a:lnTo>
                  <a:cubicBezTo>
                    <a:pt x="1453773" y="1836131"/>
                    <a:pt x="1446237" y="1854325"/>
                    <a:pt x="1432822" y="1867740"/>
                  </a:cubicBezTo>
                  <a:cubicBezTo>
                    <a:pt x="1419407" y="1881155"/>
                    <a:pt x="1401213" y="1888691"/>
                    <a:pt x="1382242" y="1888691"/>
                  </a:cubicBezTo>
                  <a:lnTo>
                    <a:pt x="71531" y="1888691"/>
                  </a:lnTo>
                  <a:cubicBezTo>
                    <a:pt x="52560" y="1888691"/>
                    <a:pt x="34366" y="1881155"/>
                    <a:pt x="20951" y="1867740"/>
                  </a:cubicBezTo>
                  <a:cubicBezTo>
                    <a:pt x="7536" y="1854325"/>
                    <a:pt x="0" y="1836131"/>
                    <a:pt x="0" y="1817160"/>
                  </a:cubicBezTo>
                  <a:lnTo>
                    <a:pt x="0" y="71531"/>
                  </a:lnTo>
                  <a:cubicBezTo>
                    <a:pt x="0" y="52560"/>
                    <a:pt x="7536" y="34366"/>
                    <a:pt x="20951" y="20951"/>
                  </a:cubicBezTo>
                  <a:cubicBezTo>
                    <a:pt x="34366" y="7536"/>
                    <a:pt x="52560" y="0"/>
                    <a:pt x="7153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453773" cy="192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981075"/>
            <a:ext cx="351253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TDTD순고딕"/>
                <a:ea typeface="TDTD순고딕"/>
                <a:cs typeface="TDTD순고딕"/>
                <a:sym typeface="TDTD순고딕"/>
              </a:rPr>
              <a:t>딥러닝 이해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866051" y="990600"/>
            <a:ext cx="139324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PAGE 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988557"/>
            <a:ext cx="6477430" cy="94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추가 아이디어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198620"/>
            <a:ext cx="7906460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또 다른 가능성으로는 다음과 같은 아이디어가 있다.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743135" y="8090246"/>
            <a:ext cx="3512536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수식을 손으로 쓰기만 하면,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알아서 계산 결과를 도출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38913" y="7591771"/>
            <a:ext cx="402376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수식 계산 머신러닝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43135" y="5494650"/>
            <a:ext cx="3512536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true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몸을 움직이지 않고,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특정 행동만으로 명령 입력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38913" y="4996427"/>
            <a:ext cx="402376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눈 깜박임 인식 및 사용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43135" y="3256489"/>
            <a:ext cx="3512536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안전 사고 예방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538913" y="2737523"/>
            <a:ext cx="402376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사람, 보행자 낙상 체크 및 확인</a:t>
            </a:r>
          </a:p>
        </p:txBody>
      </p:sp>
      <p:sp>
        <p:nvSpPr>
          <p:cNvPr name="AutoShape 17" id="17"/>
          <p:cNvSpPr/>
          <p:nvPr/>
        </p:nvSpPr>
        <p:spPr>
          <a:xfrm>
            <a:off x="12538913" y="4186769"/>
            <a:ext cx="3920981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2691313" y="7044083"/>
            <a:ext cx="3920981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028099" y="1539161"/>
            <a:ext cx="7719139" cy="771913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96960" y="1539161"/>
            <a:ext cx="7719139" cy="771913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36630" y="6009010"/>
            <a:ext cx="2469284" cy="4409435"/>
          </a:xfrm>
          <a:custGeom>
            <a:avLst/>
            <a:gdLst/>
            <a:ahLst/>
            <a:cxnLst/>
            <a:rect r="r" b="b" t="t" l="l"/>
            <a:pathLst>
              <a:path h="4409435" w="2469284">
                <a:moveTo>
                  <a:pt x="0" y="0"/>
                </a:moveTo>
                <a:lnTo>
                  <a:pt x="2469283" y="0"/>
                </a:lnTo>
                <a:lnTo>
                  <a:pt x="2469283" y="4409435"/>
                </a:lnTo>
                <a:lnTo>
                  <a:pt x="0" y="44094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5082087" y="6009010"/>
            <a:ext cx="2469284" cy="4409435"/>
          </a:xfrm>
          <a:custGeom>
            <a:avLst/>
            <a:gdLst/>
            <a:ahLst/>
            <a:cxnLst/>
            <a:rect r="r" b="b" t="t" l="l"/>
            <a:pathLst>
              <a:path h="4409435" w="2469284">
                <a:moveTo>
                  <a:pt x="2469283" y="0"/>
                </a:moveTo>
                <a:lnTo>
                  <a:pt x="0" y="0"/>
                </a:lnTo>
                <a:lnTo>
                  <a:pt x="0" y="4409435"/>
                </a:lnTo>
                <a:lnTo>
                  <a:pt x="2469283" y="4409435"/>
                </a:lnTo>
                <a:lnTo>
                  <a:pt x="24692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30217" y="1013257"/>
            <a:ext cx="860074" cy="333578"/>
            <a:chOff x="0" y="0"/>
            <a:chExt cx="1146765" cy="44477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444771" cy="444771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16397710" y="1028700"/>
            <a:ext cx="860074" cy="333578"/>
            <a:chOff x="0" y="0"/>
            <a:chExt cx="1146765" cy="444771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444771" cy="444771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701994" y="0"/>
              <a:ext cx="444771" cy="444771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sp>
        <p:nvSpPr>
          <p:cNvPr name="TextBox 24" id="24"/>
          <p:cNvSpPr txBox="true"/>
          <p:nvPr/>
        </p:nvSpPr>
        <p:spPr>
          <a:xfrm rot="0">
            <a:off x="3620867" y="3714953"/>
            <a:ext cx="11046265" cy="1950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38"/>
              </a:lnSpc>
              <a:spcBef>
                <a:spcPct val="0"/>
              </a:spcBef>
            </a:pPr>
            <a:r>
              <a:rPr lang="en-US" b="true" sz="11384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발표 마칩니다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958875" y="5560272"/>
            <a:ext cx="83702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 spc="1500">
                <a:solidFill>
                  <a:srgbClr val="000000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DAGmxdLQey0</dc:identifier>
  <dcterms:modified xsi:type="dcterms:W3CDTF">2011-08-01T06:04:30Z</dcterms:modified>
  <cp:revision>1</cp:revision>
  <dc:title>Black and White Modern Technology Presentation</dc:title>
</cp:coreProperties>
</file>

<file path=docProps/thumbnail.jpeg>
</file>